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447" r:id="rId2"/>
    <p:sldId id="256" r:id="rId3"/>
    <p:sldId id="268" r:id="rId4"/>
    <p:sldId id="264" r:id="rId5"/>
    <p:sldId id="265" r:id="rId6"/>
    <p:sldId id="266" r:id="rId7"/>
    <p:sldId id="271" r:id="rId8"/>
    <p:sldId id="260" r:id="rId9"/>
    <p:sldId id="270" r:id="rId10"/>
    <p:sldId id="277" r:id="rId11"/>
    <p:sldId id="285" r:id="rId12"/>
    <p:sldId id="405" r:id="rId13"/>
    <p:sldId id="286" r:id="rId14"/>
    <p:sldId id="403" r:id="rId15"/>
    <p:sldId id="404" r:id="rId16"/>
    <p:sldId id="258" r:id="rId17"/>
    <p:sldId id="291" r:id="rId18"/>
    <p:sldId id="292" r:id="rId19"/>
    <p:sldId id="287" r:id="rId20"/>
    <p:sldId id="288" r:id="rId21"/>
    <p:sldId id="290" r:id="rId22"/>
    <p:sldId id="294" r:id="rId23"/>
    <p:sldId id="295" r:id="rId24"/>
    <p:sldId id="296" r:id="rId25"/>
    <p:sldId id="449" r:id="rId26"/>
    <p:sldId id="316" r:id="rId27"/>
    <p:sldId id="314" r:id="rId28"/>
    <p:sldId id="315" r:id="rId29"/>
    <p:sldId id="320" r:id="rId30"/>
    <p:sldId id="321" r:id="rId31"/>
    <p:sldId id="322" r:id="rId32"/>
    <p:sldId id="318" r:id="rId33"/>
    <p:sldId id="319" r:id="rId34"/>
    <p:sldId id="373" r:id="rId35"/>
    <p:sldId id="317" r:id="rId36"/>
    <p:sldId id="324" r:id="rId37"/>
    <p:sldId id="325" r:id="rId38"/>
    <p:sldId id="323" r:id="rId39"/>
    <p:sldId id="301" r:id="rId40"/>
    <p:sldId id="302" r:id="rId41"/>
    <p:sldId id="304" r:id="rId42"/>
    <p:sldId id="303" r:id="rId43"/>
    <p:sldId id="305" r:id="rId44"/>
    <p:sldId id="306" r:id="rId45"/>
    <p:sldId id="390" r:id="rId46"/>
    <p:sldId id="298" r:id="rId47"/>
    <p:sldId id="307" r:id="rId48"/>
    <p:sldId id="300" r:id="rId49"/>
    <p:sldId id="391" r:id="rId50"/>
    <p:sldId id="392" r:id="rId51"/>
    <p:sldId id="412" r:id="rId52"/>
    <p:sldId id="413" r:id="rId53"/>
    <p:sldId id="414" r:id="rId54"/>
    <p:sldId id="448" r:id="rId55"/>
    <p:sldId id="450" r:id="rId56"/>
    <p:sldId id="451" r:id="rId57"/>
    <p:sldId id="380" r:id="rId58"/>
    <p:sldId id="381" r:id="rId59"/>
    <p:sldId id="393" r:id="rId60"/>
    <p:sldId id="402" r:id="rId61"/>
    <p:sldId id="394" r:id="rId62"/>
    <p:sldId id="395" r:id="rId63"/>
    <p:sldId id="396" r:id="rId64"/>
    <p:sldId id="397" r:id="rId65"/>
    <p:sldId id="398" r:id="rId66"/>
    <p:sldId id="406" r:id="rId67"/>
    <p:sldId id="407" r:id="rId68"/>
    <p:sldId id="408" r:id="rId69"/>
    <p:sldId id="410" r:id="rId70"/>
    <p:sldId id="411" r:id="rId71"/>
    <p:sldId id="399" r:id="rId72"/>
    <p:sldId id="400" r:id="rId73"/>
    <p:sldId id="452" r:id="rId74"/>
    <p:sldId id="453" r:id="rId75"/>
    <p:sldId id="310" r:id="rId76"/>
    <p:sldId id="311" r:id="rId77"/>
    <p:sldId id="312" r:id="rId78"/>
    <p:sldId id="374" r:id="rId79"/>
    <p:sldId id="375" r:id="rId80"/>
    <p:sldId id="376" r:id="rId81"/>
    <p:sldId id="415" r:id="rId82"/>
    <p:sldId id="416" r:id="rId83"/>
    <p:sldId id="417" r:id="rId84"/>
    <p:sldId id="418" r:id="rId85"/>
    <p:sldId id="419" r:id="rId86"/>
    <p:sldId id="420" r:id="rId87"/>
    <p:sldId id="421" r:id="rId88"/>
    <p:sldId id="422" r:id="rId89"/>
    <p:sldId id="423" r:id="rId90"/>
    <p:sldId id="424" r:id="rId91"/>
    <p:sldId id="425" r:id="rId92"/>
    <p:sldId id="426" r:id="rId93"/>
    <p:sldId id="427" r:id="rId94"/>
    <p:sldId id="428" r:id="rId95"/>
    <p:sldId id="429" r:id="rId96"/>
    <p:sldId id="430" r:id="rId97"/>
    <p:sldId id="431" r:id="rId98"/>
    <p:sldId id="432" r:id="rId99"/>
    <p:sldId id="433" r:id="rId100"/>
    <p:sldId id="434" r:id="rId101"/>
    <p:sldId id="435" r:id="rId102"/>
    <p:sldId id="436" r:id="rId103"/>
    <p:sldId id="437" r:id="rId104"/>
    <p:sldId id="439" r:id="rId105"/>
    <p:sldId id="441" r:id="rId106"/>
    <p:sldId id="442" r:id="rId107"/>
    <p:sldId id="443" r:id="rId108"/>
    <p:sldId id="444" r:id="rId109"/>
    <p:sldId id="445" r:id="rId110"/>
    <p:sldId id="446" r:id="rId111"/>
    <p:sldId id="346" r:id="rId112"/>
    <p:sldId id="347" r:id="rId113"/>
    <p:sldId id="351" r:id="rId114"/>
    <p:sldId id="359" r:id="rId115"/>
    <p:sldId id="362" r:id="rId116"/>
    <p:sldId id="360" r:id="rId117"/>
    <p:sldId id="356" r:id="rId118"/>
    <p:sldId id="357" r:id="rId119"/>
    <p:sldId id="358" r:id="rId120"/>
    <p:sldId id="353" r:id="rId121"/>
    <p:sldId id="354" r:id="rId122"/>
    <p:sldId id="355" r:id="rId123"/>
    <p:sldId id="350" r:id="rId124"/>
    <p:sldId id="363" r:id="rId125"/>
    <p:sldId id="364" r:id="rId126"/>
    <p:sldId id="365" r:id="rId127"/>
    <p:sldId id="366" r:id="rId128"/>
    <p:sldId id="367" r:id="rId129"/>
    <p:sldId id="368" r:id="rId130"/>
    <p:sldId id="454" r:id="rId1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45" autoAdjust="0"/>
    <p:restoredTop sz="94178" autoAdjust="0"/>
  </p:normalViewPr>
  <p:slideViewPr>
    <p:cSldViewPr>
      <p:cViewPr>
        <p:scale>
          <a:sx n="90" d="100"/>
          <a:sy n="90" d="100"/>
        </p:scale>
        <p:origin x="-1008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A1E53-954A-42F9-9484-278DED662813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2B83C-7D12-4CD9-B163-30156BE1C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2B83C-7D12-4CD9-B163-30156BE1CC96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72235-453F-4F01-B683-789A60D07A55}" type="datetimeFigureOut">
              <a:rPr lang="ru-RU" smtClean="0"/>
              <a:pPr/>
              <a:t>16.02.2016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766DC-B0F6-4B94-9AB6-2E43DE4BF3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2.xls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4.xls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6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F:\ФОТО ДЛЯ ДОКЛАДА\Текстуры, фон, креатив, пузыри, обои, 2560x1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857232"/>
            <a:ext cx="84296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/>
              <a:t>ИТОГИ</a:t>
            </a:r>
            <a:endParaRPr lang="ru-RU" sz="3600" dirty="0" smtClean="0"/>
          </a:p>
          <a:p>
            <a:pPr algn="ctr"/>
            <a:r>
              <a:rPr lang="ru-RU" sz="2800" b="1" i="1" dirty="0" smtClean="0"/>
              <a:t>социально – экономического развития муниципального образования –</a:t>
            </a:r>
            <a:endParaRPr lang="ru-RU" sz="2800" dirty="0" smtClean="0"/>
          </a:p>
          <a:p>
            <a:pPr algn="ctr"/>
            <a:r>
              <a:rPr lang="ru-RU" sz="2800" b="1" i="1" dirty="0" err="1" smtClean="0"/>
              <a:t>Ухоловский</a:t>
            </a:r>
            <a:r>
              <a:rPr lang="ru-RU" sz="2800" b="1" i="1" dirty="0" smtClean="0"/>
              <a:t> муниципальный район за 2015 год</a:t>
            </a:r>
            <a:endParaRPr lang="ru-RU" sz="2800" dirty="0" smtClean="0"/>
          </a:p>
          <a:p>
            <a:pPr algn="ctr"/>
            <a:r>
              <a:rPr lang="ru-RU" sz="2800" b="1" i="1" dirty="0" smtClean="0"/>
              <a:t>и задачи  на 2016 год. </a:t>
            </a:r>
            <a:endParaRPr lang="ru-RU" sz="28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:\Users\админ\Desktop\Доклад главы\iлmag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2910" y="285728"/>
            <a:ext cx="77867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Свято </a:t>
            </a:r>
            <a:r>
              <a:rPr lang="ru-RU" sz="2800" b="1" i="1" dirty="0" err="1" smtClean="0"/>
              <a:t>Александро</a:t>
            </a:r>
            <a:r>
              <a:rPr lang="ru-RU" sz="2800" b="1" i="1" dirty="0" smtClean="0"/>
              <a:t> – Невский </a:t>
            </a:r>
            <a:r>
              <a:rPr lang="ru-RU" sz="2800" b="1" i="1" dirty="0" err="1" smtClean="0"/>
              <a:t>Сафрониев</a:t>
            </a:r>
            <a:r>
              <a:rPr lang="ru-RU" sz="2800" b="1" i="1" dirty="0" smtClean="0"/>
              <a:t> монастырь</a:t>
            </a:r>
            <a:endParaRPr lang="ru-RU" sz="2800" b="1" i="1" dirty="0"/>
          </a:p>
        </p:txBody>
      </p:sp>
    </p:spTree>
  </p:cSld>
  <p:clrMapOvr>
    <a:masterClrMapping/>
  </p:clrMapOvr>
  <p:transition spd="slow">
    <p:wipe dir="d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8114" name="Picture 2" descr="C:\Users\админ\Desktop\Доклад главы\Культура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6306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9138" name="Picture 2" descr="C:\Users\админ\Desktop\Доклад главы\Культура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0162" name="Picture 2" descr="C:\Users\админ\Desktop\Доклад главы\Культура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1186" name="Picture 2" descr="C:\Users\админ\Desktop\Доклад главы\Культура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3234" name="Picture 2" descr="C:\Users\админ\Desktop\Доклад главы\Культура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282" name="Picture 2" descr="C:\Users\админ\Desktop\Доклад главы\Культура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6306" name="Picture 2" descr="C:\Users\админ\Desktop\Доклад главы\Культура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7330" name="Picture 2" descr="C:\Users\админ\Desktop\Доклад главы\Культура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96" y="0"/>
            <a:ext cx="917259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8354" name="Picture 2" descr="C:\Users\админ\Desktop\Доклад главы\Культура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9378" name="Picture 2" descr="C:\Users\админ\Desktop\Доклад главы\Культура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5" y="142875"/>
            <a:ext cx="7000875" cy="571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Структура доходов за 2015 год (%)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500" y="785813"/>
            <a:ext cx="3357563" cy="571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Поступление доходов  всего – 193,5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млн.руб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625" y="785794"/>
            <a:ext cx="3286125" cy="5715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Поступление собственных доходов всего – 50,3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млн.руб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557" name="Содержимое 4"/>
          <p:cNvGraphicFramePr>
            <a:graphicFrameLocks noGrp="1"/>
          </p:cNvGraphicFramePr>
          <p:nvPr/>
        </p:nvGraphicFramePr>
        <p:xfrm>
          <a:off x="0" y="1644650"/>
          <a:ext cx="4572000" cy="4924425"/>
        </p:xfrm>
        <a:graphic>
          <a:graphicData uri="http://schemas.openxmlformats.org/presentationml/2006/ole">
            <p:oleObj spid="_x0000_s23557" name="Диаграмма" r:id="rId3" imgW="4572039" imgH="4924399" progId="Excel.Sheet.8">
              <p:embed/>
            </p:oleObj>
          </a:graphicData>
        </a:graphic>
      </p:graphicFrame>
      <p:graphicFrame>
        <p:nvGraphicFramePr>
          <p:cNvPr id="23558" name="Содержимое 7"/>
          <p:cNvGraphicFramePr>
            <a:graphicFrameLocks noGrp="1"/>
          </p:cNvGraphicFramePr>
          <p:nvPr/>
        </p:nvGraphicFramePr>
        <p:xfrm>
          <a:off x="4500563" y="1714500"/>
          <a:ext cx="4429125" cy="4929188"/>
        </p:xfrm>
        <a:graphic>
          <a:graphicData uri="http://schemas.openxmlformats.org/presentationml/2006/ole">
            <p:oleObj spid="_x0000_s23558" r:id="rId4" imgW="4432176" imgH="4932091" progId="Excel.Sheet.8">
              <p:embed/>
            </p:oleObj>
          </a:graphicData>
        </a:graphic>
      </p:graphicFrame>
    </p:spTree>
  </p:cSld>
  <p:clrMapOvr>
    <a:masterClrMapping/>
  </p:clrMapOvr>
  <p:transition spd="slow">
    <p:wipe dir="d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0402" name="Picture 2" descr="C:\Users\админ\Desktop\Доклад главы\Культура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админ\Desktop\Доклад главы\Музыкалка фото с инета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админ\Desktop\Доклад главы\Музыкалка фото с инета\а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админ\Desktop\Доклад главы\Музыкалка фото с инета\imaч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1486"/>
            <a:ext cx="9144000" cy="69294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C:\Users\админ\Desktop\Доклад главы\Физкультура и спорт\dY1AnPdAMQ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8002" name="Picture 2" descr="C:\Users\админ\Desktop\Доклад главы\Физкультура и спорт\yzbWjl6sEk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C:\Users\админ\Desktop\Доклад главы\Физкультура и спорт\imшпш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админ\Desktop\Доклад главы\Физкультура и спорт\imввввввввввв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админ\Desktop\Доклад главы\Физкультура и спорт\imпппппппп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админ\Desktop\Доклад главы\Физкультура и спорт\imaукк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141288"/>
            <a:ext cx="9753600" cy="73152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488636"/>
          <a:ext cx="9144000" cy="6636140"/>
        </p:xfrm>
        <a:graphic>
          <a:graphicData uri="http://schemas.openxmlformats.org/drawingml/2006/table">
            <a:tbl>
              <a:tblPr/>
              <a:tblGrid>
                <a:gridCol w="4158585"/>
                <a:gridCol w="1899622"/>
                <a:gridCol w="1607439"/>
                <a:gridCol w="1478354"/>
              </a:tblGrid>
              <a:tr h="13347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Консолидированный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69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Годовой план 2015г.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Исполн. на 01.01.2016г.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% исполн.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Доходы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Налоговые доходы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65069,0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68196,3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104,8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1.Налог на прибыль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49058,0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48931,1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99,7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в т.ч.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подоход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. Налог (101)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49058,0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48931,1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99,7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2. Акцизы (103)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3304,6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3278,7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99,2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3. Налоги на сов. дох. (105)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2667,4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3241,2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121,5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*единый налог на вмененный доход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2479,8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3032,5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122,3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*единый сельхоз. налог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187,6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182,5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97,3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*патентная система налогообложения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26,3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св.100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3.Налоги на имущество всего (106)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9632,0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12336,6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128,1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*земельный налог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7934,0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10595,8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133,5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*налог на имущество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1698,0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1740,8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102,5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4.Госпошлина (108)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380,0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380,0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5.Задолженность по отмененным налогам и сборам (109)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28,6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106,1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Неналоговые доходы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3399,6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3998,1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117,6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всего в т.ч.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*доходы от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собствен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. (111)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2536,0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2715,8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107,1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*проценты по кредиту (111)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*платежи за польз. природ. ресурсами (112)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67,1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67,1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*прочие доходы от компенсации затрат бюджетов сельских поселений (113)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150,0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св.100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*доходы от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прод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. матер. и </a:t>
                      </a: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нематер</a:t>
                      </a: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. акт. (114)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459,8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501,6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109,1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доходы от реализации имущества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32,5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32,5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 доходы от продажи земельных участков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427,3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469,1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109,8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*штрафные санкции  (116)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336,7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563,6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167,4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*проч. ненал. доходы (117)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Итого собст. доходов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68468,6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72194,4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105,4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Дотация на вырав. бюд. обеспечен.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16035,5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16035,5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Дотация на сбалансированность б-та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19469,2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19469,2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Субсидии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38297,8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37707,6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98,5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Субвенции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101544,7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101544,7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Дотация на вырав. бюд. обеспечен. п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Иные межбюджетные трансферты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Иные меж. трансф. книжный фонд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Субвенции бюдж. поселений (военк)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319,1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319,1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9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Межбюджетные трансферты, передаваемые бюджетами на комплектование книжных фондов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6,0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6,0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Прочие безвозм. поступления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Возврат остатков прошлых лет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0,0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-146,5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latin typeface="Times New Roman"/>
                          <a:ea typeface="Calibri"/>
                          <a:cs typeface="Times New Roman"/>
                        </a:rPr>
                        <a:t>св.100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Итого доходов с межбюджет. транс.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244140,9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latin typeface="Times New Roman"/>
                          <a:ea typeface="Calibri"/>
                          <a:cs typeface="Times New Roman"/>
                        </a:rPr>
                        <a:t>247130,1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Calibri"/>
                          <a:cs typeface="Times New Roman"/>
                        </a:rPr>
                        <a:t>101,2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Дефицит-/профицит+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-8590,2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latin typeface="Times New Roman"/>
                          <a:ea typeface="Calibri"/>
                          <a:cs typeface="Times New Roman"/>
                        </a:rPr>
                        <a:t>22444,2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latin typeface="Times New Roman"/>
                          <a:ea typeface="Calibri"/>
                          <a:cs typeface="Times New Roman"/>
                        </a:rPr>
                        <a:t>х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504" marR="295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1071538" y="0"/>
            <a:ext cx="74295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СПРАВКА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исполнении бюджета муниципального образования 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Ухоловский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1 января 2016г.</a:t>
            </a: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админ\Desktop\Доклад главы\Физкультура и спорт\imaжж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админ\Desktop\Доклад главы\Физкультура и спорт\imaлрпш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1" y="0"/>
            <a:ext cx="9753601" cy="73152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админ\Desktop\Доклад главы\Физкультура и спорт\imaотло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админ\Desktop\Доклад главы\Физкультура и спорт\DSCN0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8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Users\админ\Desktop\Доклад главы\КДН и ЗП\DSCF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:\Users\админ\Desktop\Доклад главы\КДН и ЗП\GEDC0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:\Users\админ\Desktop\Доклад главы\КДН и ЗП\IMG_35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Users\админ\Desktop\Доклад главы\Комиссия\IMG_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Users\админ\Desktop\Доклад главы\Комиссия\IMG_0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2999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Users\админ\Desktop\Доклад главы\Комиссия\IMG_0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13" cy="7254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Структура расходов за 2015 год (%)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38" y="1071563"/>
            <a:ext cx="3429000" cy="5000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Объем расходов за 2015 год по отраслям всего 194,5 млн. руб.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72063" y="1071563"/>
            <a:ext cx="3357562" cy="5000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Объем расходов за 2015 год по направлениям всего 194,5 млн. руб.</a:t>
            </a:r>
          </a:p>
        </p:txBody>
      </p:sp>
      <p:graphicFrame>
        <p:nvGraphicFramePr>
          <p:cNvPr id="24578" name="Содержимое 4"/>
          <p:cNvGraphicFramePr>
            <a:graphicFrameLocks noGrp="1"/>
          </p:cNvGraphicFramePr>
          <p:nvPr>
            <p:ph idx="1"/>
          </p:nvPr>
        </p:nvGraphicFramePr>
        <p:xfrm>
          <a:off x="357158" y="1571612"/>
          <a:ext cx="4016417" cy="4525963"/>
        </p:xfrm>
        <a:graphic>
          <a:graphicData uri="http://schemas.openxmlformats.org/presentationml/2006/ole">
            <p:oleObj spid="_x0000_s24578" r:id="rId3" imgW="4041998" imgH="4554107" progId="Excel.Sheet.8">
              <p:embed/>
            </p:oleObj>
          </a:graphicData>
        </a:graphic>
      </p:graphicFrame>
      <p:graphicFrame>
        <p:nvGraphicFramePr>
          <p:cNvPr id="24579" name="Содержимое 6"/>
          <p:cNvGraphicFramePr>
            <a:graphicFrameLocks noGrp="1"/>
          </p:cNvGraphicFramePr>
          <p:nvPr/>
        </p:nvGraphicFramePr>
        <p:xfrm>
          <a:off x="4648200" y="1600200"/>
          <a:ext cx="4038600" cy="4525963"/>
        </p:xfrm>
        <a:graphic>
          <a:graphicData uri="http://schemas.openxmlformats.org/presentationml/2006/ole">
            <p:oleObj spid="_x0000_s24579" r:id="rId4" imgW="4035902" imgH="4523624" progId="Excel.Sheet.8">
              <p:embed/>
            </p:oleObj>
          </a:graphicData>
        </a:graphic>
      </p:graphicFrame>
    </p:spTree>
  </p:cSld>
  <p:clrMapOvr>
    <a:masterClrMapping/>
  </p:clrMapOvr>
  <p:transition spd="slow">
    <p:wipe dir="d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698" name="Object 2"/>
          <p:cNvGraphicFramePr>
            <a:graphicFrameLocks noChangeAspect="1"/>
          </p:cNvGraphicFramePr>
          <p:nvPr/>
        </p:nvGraphicFramePr>
        <p:xfrm>
          <a:off x="0" y="571480"/>
          <a:ext cx="9144000" cy="6500835"/>
        </p:xfrm>
        <a:graphic>
          <a:graphicData uri="http://schemas.openxmlformats.org/presentationml/2006/ole">
            <p:oleObj spid="_x0000_s157698" name="Документ" r:id="rId3" imgW="9414406" imgH="5884822" progId="Word.Document.12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28794" y="0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УРОЖАЙ 2015 г.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-32" y="0"/>
          <a:ext cx="9144032" cy="6858000"/>
        </p:xfrm>
        <a:graphic>
          <a:graphicData uri="http://schemas.openxmlformats.org/presentationml/2006/ole">
            <p:oleObj spid="_x0000_s158722" name="Документ" r:id="rId3" imgW="9414406" imgH="5884822" progId="Word.Document.12">
              <p:embed/>
            </p:oleObj>
          </a:graphicData>
        </a:graphic>
      </p:graphicFrame>
    </p:spTree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 spd="slow" advTm="10000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убернатор Рязанской области Олег Ковалев в преддверии уборочной кампании посетил аграрные предприятия регион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убернатор Рязанской области Олег Ковалев: «Аграрии в ходе уборочной кампании сделали все возможное для получения высоких результатов»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Мои документы\Downloads\фото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2908" y="0"/>
            <a:ext cx="9429816" cy="6858000"/>
          </a:xfrm>
          <a:blipFill>
            <a:blip r:embed="rId2"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/>
          <a:p>
            <a:r>
              <a:rPr lang="ru-RU" sz="7200" b="1" i="1" dirty="0" smtClean="0"/>
              <a:t>УХОЛОВСКИЙ</a:t>
            </a:r>
            <a:br>
              <a:rPr lang="ru-RU" sz="7200" b="1" i="1" dirty="0" smtClean="0"/>
            </a:br>
            <a:r>
              <a:rPr lang="ru-RU" sz="7200" b="1" i="1" dirty="0" smtClean="0"/>
              <a:t> МУНИЦИПАЛЬНЫЙ</a:t>
            </a:r>
            <a:br>
              <a:rPr lang="ru-RU" sz="7200" b="1" i="1" dirty="0" smtClean="0"/>
            </a:br>
            <a:r>
              <a:rPr lang="ru-RU" sz="7200" b="1" i="1" dirty="0" smtClean="0"/>
              <a:t> РАЙОН</a:t>
            </a:r>
            <a:endParaRPr lang="ru-RU" sz="7200" b="1" i="1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 ходе сельскохозяйственных работ в Рязанской облас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 ходе уборки урожая в Рязанской облас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админ\Desktop\Доклад главы\доклад сельхоз\Фото02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язанская область получит из федерального бюджета средства на поддержку начинающих фермеров и развитие семейных животноводческих ферм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оро новоселье!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C:\Users\админ\Desktop\Доклад главы\ФОТО ДЛЯ ДОКЛАДА\1-stanok-3m1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502589" cy="75724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админ\Desktop\Доклад главы\Стргоительство Зуев\Строительство Многоквартирного жилого Дома на ул. Вокзальн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099" y="142852"/>
            <a:ext cx="7500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Строительство многоквартирного жилого дома на ул.Вокзальной</a:t>
            </a:r>
            <a:endParaRPr lang="ru-RU" sz="3200" b="1" i="1" dirty="0"/>
          </a:p>
        </p:txBody>
      </p:sp>
    </p:spTree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админ\Desktop\Доклад главы\Стргоительство Зуев\Многоквартирный жилой дом на ул. Револю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142852"/>
            <a:ext cx="7643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Строительство многоквартирного жилого дома на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ул. Революции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админ\Desktop\Доклад главы\Стргоительство Зуев\Строительство Дома культуры на 400 мест по ул.Революц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28" y="5072074"/>
            <a:ext cx="63943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Строительство  дома культуры 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на 400 мест на ул.Революции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админ\Desktop\Доклад главы\Стргоительство Зуев\Ольхи спортз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214290"/>
            <a:ext cx="800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МБОУ Ольховская средняя школа</a:t>
            </a:r>
          </a:p>
        </p:txBody>
      </p:sp>
    </p:spTree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\Desktop\Доклад главы\фото для презентации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админ\Desktop\Доклад главы\Стргоительство Зуев\Ольхи спортзал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C:\Users\админ\Desktop\Доклад главы\Стргоительство Зуев\МДОУ Ольховский детский 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2910" y="738664"/>
            <a:ext cx="800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МДОУ Ольховский детский сад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C:\Users\админ\Desktop\Доклад главы\Стргоительство Зуев\Ухоловская школа 2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7857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Ухоловская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 descr="C:\Users\админ\Desktop\Доклад главы\Стргоительство Зуев\Ухоловская школа входная групп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админ\Desktop\Доклад главы\Строительство Зуев +\Рисунокпп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707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142852"/>
            <a:ext cx="7000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Силосное зернохранилище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сезонной мощностью 40 000 тонн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для ООО «Шацк Золотая Нива» в р.п. Ухолово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админ\Desktop\Доклад главы\Стргоительство Зуев\Переход через р.Баб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админ\Desktop\Доклад главы\Стргоительство Зуев\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1"/>
            <a:ext cx="9156701" cy="68707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админ\Desktop\Доклад главы\Новая папка Наташка\IMG_0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\Desktop\Доклад главы\фото для презентации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админ\Desktop\Доклад главы\Новая папка Наташка\IMG_0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админ\Desktop\Доклад главы\Новая папка Наташка\IMG_0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2"/>
            <a:ext cx="9143998" cy="685799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админ\Desktop\Доклад главы\Новая папка Наташка\IMG_0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админ\Desktop\Доклад главы\Новая папка Наташка\IMG_0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192" y="1"/>
            <a:ext cx="920819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админ\Desktop\Доклад главы\Новая папка Наташка\IMG_0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000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админ\Desktop\Доклад главы\Новая папка Наташка +\Фото-09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админ\Desktop\Доклад главы\Новая папка Наташка\DSCN1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админ\Desktop\Доклад главы\Новая папка Наташка\IMG_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57266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админ\Desktop\Доклад главы\Новая папка Наташка\IMG_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админ\Desktop\Доклад главы\Новая папка Наташка +\IMG_ыявсы12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072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\Desktop\Доклад главы\фото для презентации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1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админ\Desktop\Доклад главы\Новая папка Наташка +\IMG_12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432"/>
            <a:ext cx="9144000" cy="68305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746" name="Object 2"/>
          <p:cNvGraphicFramePr>
            <a:graphicFrameLocks noChangeAspect="1"/>
          </p:cNvGraphicFramePr>
          <p:nvPr/>
        </p:nvGraphicFramePr>
        <p:xfrm>
          <a:off x="0" y="0"/>
          <a:ext cx="9089686" cy="6858000"/>
        </p:xfrm>
        <a:graphic>
          <a:graphicData uri="http://schemas.openxmlformats.org/presentationml/2006/ole">
            <p:oleObj spid="_x0000_s159746" name="Документ" r:id="rId3" imgW="9808112" imgH="3736190" progId="Word.Document.12">
              <p:embed/>
            </p:oleObj>
          </a:graphicData>
        </a:graphic>
      </p:graphicFrame>
    </p:spTree>
  </p:cSld>
  <p:clrMapOvr>
    <a:masterClrMapping/>
  </p:clrMapOvr>
  <p:transition spd="slow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7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60770" name="Документ" r:id="rId3" imgW="9808112" imgH="3736190" progId="Word.Document.12">
              <p:embed/>
            </p:oleObj>
          </a:graphicData>
        </a:graphic>
      </p:graphicFrame>
    </p:spTree>
  </p:cSld>
  <p:clrMapOvr>
    <a:masterClrMapping/>
  </p:clrMapOvr>
  <p:transition spd="slow">
    <p:wipe dir="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7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61794" name="Документ" r:id="rId3" imgW="9808112" imgH="3736190" progId="Word.Document.12">
              <p:embed/>
            </p:oleObj>
          </a:graphicData>
        </a:graphic>
      </p:graphicFrame>
    </p:spTree>
  </p:cSld>
  <p:clrMapOvr>
    <a:masterClrMapping/>
  </p:clrMapOvr>
  <p:transition spd="slow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634" name="Object 2"/>
          <p:cNvGraphicFramePr>
            <a:graphicFrameLocks noChangeAspect="1"/>
          </p:cNvGraphicFramePr>
          <p:nvPr/>
        </p:nvGraphicFramePr>
        <p:xfrm>
          <a:off x="0" y="1500174"/>
          <a:ext cx="9144000" cy="3643338"/>
        </p:xfrm>
        <a:graphic>
          <a:graphicData uri="http://schemas.openxmlformats.org/presentationml/2006/ole">
            <p:oleObj spid="_x0000_s197634" name="Документ" r:id="rId3" imgW="9613058" imgH="1872411" progId="Word.Document.12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85919" y="642918"/>
            <a:ext cx="50720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ДЕМОГРАФИЧЕСКИЕ   ПОКАЗАТЕЛИ</a:t>
            </a:r>
            <a:endParaRPr lang="ru-RU" sz="2000" dirty="0" smtClean="0"/>
          </a:p>
          <a:p>
            <a:pPr algn="ctr"/>
            <a:r>
              <a:rPr lang="ru-RU" sz="2000" b="1" dirty="0" smtClean="0"/>
              <a:t> по </a:t>
            </a:r>
            <a:r>
              <a:rPr lang="ru-RU" sz="2000" b="1" dirty="0" err="1" smtClean="0"/>
              <a:t>Ухоловскому</a:t>
            </a:r>
            <a:r>
              <a:rPr lang="ru-RU" sz="2000" b="1" dirty="0" smtClean="0"/>
              <a:t> муниципальному району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Users\админ\Desktop\Доклад главы\ФОТО ДЛЯ ДОКЛАДА\Depositphotos_8886171_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C:\Users\админ\Desktop\Доклад главы\ФОТО ДЛЯ ДОКЛАДА\cms-image-0000543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админ\Desktop\Доклад главы\Соц. защита\кунце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админ\Desktop\Доклад главы\Соц. защита\Егоро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C:\Users\админ\Desktop\Доклад главы\День Победы (Галина Анатольевна)\Акция Зеленая вол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5513" y="-2559050"/>
            <a:ext cx="13004801" cy="9753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\Desktop\Доклад главы\фото для презентации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админ\Desktop\Доклад главы\День Победы (Галина Анатольевна)\Аллея 70-лет Побе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C:\Users\админ\Desktop\Доклад главы\День Победы (Галина Анатольевна)\Акция Вахта памяти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C:\Users\админ\Desktop\Доклад главы\День Победы (Галина Анатольевна)\Акция Вахта памяти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2" name="Picture 2" descr="C:\Users\админ\Desktop\Доклад главы\День Победы (Галина Анатольевна)\Акция Парад Победител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2706" name="Picture 2" descr="C:\Users\админ\Desktop\Доклад главы\День Победы (Галина Анатольевна)\Акция Народная Побе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3730" name="Picture 2" descr="C:\Users\админ\Desktop\Доклад главы\День Победы (Галина Анатольевна)\Акция Солдатская каш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C:\Users\админ\Desktop\Доклад главы\День Победы (Галина Анатольевна)\Памятник в п.Калин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:\Users\админ\Desktop\Доклад главы\День Победы (Галина Анатольевна)\Памятник с.Соловаче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4" y="0"/>
            <a:ext cx="914441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C:\Users\админ\Desktop\Доклад главы\День Победы (Галина Анатольевна)\Мемориальная доска в д.Чурило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C:\Users\админ\Desktop\Доклад главы\День Победы (Галина Анатольевна)\Мемориальная доска в с.Мость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1" y="0"/>
            <a:ext cx="9144411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дмин\Desktop\Доклад главы\фото для презентации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1" y="0"/>
            <a:ext cx="91567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C:\Users\админ\Desktop\Доклад главы\День Победы (Галина Анатольевна)\памятник в с.Ясен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C:\Users\админ\Desktop\Доклад главы\День Победы (Галина Анатольевна)\Вручение открытки от Президента  Фоминой Марии Ивановн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C:\Users\админ\Desktop\Доклад главы\День Победы (Галина Анатольевна)\Поздравление Антонова Ивана Николаевича с 90-летием(ветеран ВОВ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C:\Users\админ\Desktop\Доклад главы\ФОТО ДЛЯ ДОКЛАДА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C:\Users\админ\Desktop\Доклад главы\ФОТО ДЛЯ ДОКЛАДА\IMG_0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админ\Desktop\Доклад главы\К докладу главы_образование\Коноплинская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142852"/>
            <a:ext cx="7215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Коноплинская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средняя школа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админ\Desktop\Доклад главы\К докладу главы_образование\Коноплинская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0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Коноплинская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средняя школа</a:t>
            </a:r>
          </a:p>
        </p:txBody>
      </p:sp>
    </p:spTree>
  </p:cSld>
  <p:clrMapOvr>
    <a:masterClrMapping/>
  </p:clrMapOvr>
  <p:transition spd="slow" advTm="2000"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админ\Desktop\Доклад главы\К докладу главы_образование\Коноплинск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1538" y="142852"/>
            <a:ext cx="7286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Коноплинская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средняя школа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админ\Desktop\Доклад главы\Больница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43372" y="15716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57290" y="0"/>
            <a:ext cx="6215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Терапевтическое отделение</a:t>
            </a:r>
          </a:p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Ухоловской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ЦРБ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админ\Desktop\Доклад главы\Больница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1"/>
            <a:ext cx="9156700" cy="68707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C:\Users\админ\Desktop\Доклад главы\фото для презентации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ipe dir="d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админ\Desktop\Доклад главы\Больница\Рисунок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0038" cy="69135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C:\Users\админ\Desktop\Доклад главы\Культур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Users\админ\Desktop\Доклад главы\Культура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C:\Users\админ\Desktop\Доклад главы\Культур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C:\Users\админ\Desktop\Доклад главы\Культур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C:\Users\админ\Desktop\Доклад главы\Культура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C:\Users\админ\Desktop\Доклад главы\Культура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591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C:\Users\админ\Desktop\Доклад главы\Культура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107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C:\Users\админ\Desktop\Доклад главы\Культура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C:\Users\админ\Desktop\Доклад главы\Культура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дмин\Desktop\Доклад главы\фото для презентации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12" y="0"/>
            <a:ext cx="91932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C:\Users\админ\Desktop\Доклад главы\Культура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96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C:\Users\админ\Desktop\Доклад главы\Культур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C:\Users\админ\Desktop\Доклад главы\Культур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C:\Users\админ\Desktop\Доклад главы\Культура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1970" name="Picture 2" descr="C:\Users\админ\Desktop\Доклад главы\Культур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2994" name="Picture 2" descr="C:\Users\админ\Desktop\Доклад главы\Культура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4018" name="Picture 2" descr="C:\Users\админ\Desktop\Доклад главы\Культура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42" name="Picture 2" descr="C:\Users\админ\Desktop\Доклад главы\Культура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178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6066" name="Picture 2" descr="C:\Users\админ\Desktop\Доклад главы\Культура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8178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7090" name="Picture 2" descr="C:\Users\админ\Desktop\Доклад главы\Культура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1082</TotalTime>
  <Words>525</Words>
  <Application>Microsoft Office PowerPoint</Application>
  <PresentationFormat>Экран (4:3)</PresentationFormat>
  <Paragraphs>196</Paragraphs>
  <Slides>130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130</vt:i4>
      </vt:variant>
    </vt:vector>
  </HeadingPairs>
  <TitlesOfParts>
    <vt:vector size="134" baseType="lpstr">
      <vt:lpstr>Тема Office</vt:lpstr>
      <vt:lpstr>Диаграмма</vt:lpstr>
      <vt:lpstr>Лист Microsoft Office Excel 97-2003</vt:lpstr>
      <vt:lpstr>Документ</vt:lpstr>
      <vt:lpstr>Слайд 1</vt:lpstr>
      <vt:lpstr>УХОЛОВСКИЙ  МУНИЦИПАЛЬНЫЙ  РАЙОН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Структура расходов за 2015 год (%)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УХОЛОВСКИЙ  МУНИЦИПАЛЬНЫЙ  РАЙОН</dc:title>
  <dc:creator>админ</dc:creator>
  <cp:lastModifiedBy>Admin</cp:lastModifiedBy>
  <cp:revision>115</cp:revision>
  <dcterms:created xsi:type="dcterms:W3CDTF">2016-02-01T12:00:52Z</dcterms:created>
  <dcterms:modified xsi:type="dcterms:W3CDTF">2016-02-16T06:56:04Z</dcterms:modified>
</cp:coreProperties>
</file>